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72" r:id="rId12"/>
    <p:sldId id="273" r:id="rId13"/>
    <p:sldId id="264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1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7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0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58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3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7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BE918-C84F-484D-969B-0A2E4DE48792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1F64-DCC9-48C1-83D1-59C2C6CE3E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9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erlenz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pryatkina\AppData\Local\Microsoft\Windows\INetCache\Content.Outlook\AB6T86E7\ferlenz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2" y="1700808"/>
            <a:ext cx="6881813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Возможности карьерного роста менеджера склада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82572" y="1494319"/>
            <a:ext cx="8352928" cy="4733471"/>
            <a:chOff x="467544" y="1503841"/>
            <a:chExt cx="8352928" cy="473347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67544" y="5445224"/>
              <a:ext cx="2376264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Менеджер-стажер склада магазина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26747" y="4650891"/>
              <a:ext cx="1960013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Менеджер склада магазина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786760" y="3861055"/>
              <a:ext cx="2102299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Менеджер склада ЦО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889059" y="3047297"/>
              <a:ext cx="1931413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Менеджер</a:t>
              </a:r>
            </a:p>
            <a:p>
              <a:pPr algn="ctr"/>
              <a:r>
                <a:rPr lang="ru-RU" dirty="0">
                  <a:solidFill>
                    <a:schemeClr val="tx1"/>
                  </a:solidFill>
                </a:rPr>
                <a:t>основного склада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540" y="3582538"/>
              <a:ext cx="1701352" cy="1701352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788" y="3100078"/>
              <a:ext cx="1468487" cy="1478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760" y="2436298"/>
              <a:ext cx="1604525" cy="132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1503841"/>
              <a:ext cx="1285875" cy="1279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332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68" y="1412776"/>
            <a:ext cx="83089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53" y="2780928"/>
            <a:ext cx="11160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502" y="5773469"/>
            <a:ext cx="60846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</a:rPr>
              <a:t>Оклад за выход </a:t>
            </a:r>
            <a:r>
              <a:rPr lang="ru-RU" dirty="0">
                <a:solidFill>
                  <a:schemeClr val="tx1"/>
                </a:solidFill>
              </a:rPr>
              <a:t>+ %% от личных </a:t>
            </a:r>
            <a:r>
              <a:rPr lang="ru-RU" sz="1200" dirty="0">
                <a:solidFill>
                  <a:schemeClr val="tx1"/>
                </a:solidFill>
              </a:rPr>
              <a:t>продаж + разовые премии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4266170"/>
            <a:ext cx="1653480" cy="910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Ставка-выход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4748" y="4246810"/>
            <a:ext cx="1656184" cy="949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Премия от личных продаж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4285532"/>
            <a:ext cx="1656184" cy="910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Совокупный доход</a:t>
            </a:r>
          </a:p>
        </p:txBody>
      </p:sp>
      <p:sp>
        <p:nvSpPr>
          <p:cNvPr id="14" name="Плюс 13"/>
          <p:cNvSpPr/>
          <p:nvPr/>
        </p:nvSpPr>
        <p:spPr>
          <a:xfrm>
            <a:off x="3068039" y="4480993"/>
            <a:ext cx="360040" cy="43204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457437" y="4536065"/>
            <a:ext cx="432048" cy="321904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57292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7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53" y="2780928"/>
            <a:ext cx="1116013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502" y="5773469"/>
            <a:ext cx="60846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Стабильный оклад + ежемесячная премия + разовые премии и доплаты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4266170"/>
            <a:ext cx="1653480" cy="910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Оклад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4748" y="4246810"/>
            <a:ext cx="1656184" cy="9491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Ежемесячная премия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4285532"/>
            <a:ext cx="1656184" cy="910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Стабильный доход</a:t>
            </a:r>
          </a:p>
        </p:txBody>
      </p:sp>
      <p:sp>
        <p:nvSpPr>
          <p:cNvPr id="14" name="Плюс 13"/>
          <p:cNvSpPr/>
          <p:nvPr/>
        </p:nvSpPr>
        <p:spPr>
          <a:xfrm>
            <a:off x="3068039" y="4480993"/>
            <a:ext cx="360040" cy="432048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457437" y="4536065"/>
            <a:ext cx="432048" cy="321904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57292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Наш</a:t>
            </a:r>
            <a:r>
              <a:rPr lang="ru-RU" baseline="0" dirty="0">
                <a:solidFill>
                  <a:srgbClr val="0070C0"/>
                </a:solidFill>
              </a:rPr>
              <a:t> менеджер склада</a:t>
            </a:r>
            <a:br>
              <a:rPr lang="ru-RU" baseline="0" dirty="0"/>
            </a:br>
            <a:r>
              <a:rPr lang="ru-RU" sz="3100" dirty="0"/>
              <a:t>Обеспечивает порядок на складе магазина</a:t>
            </a:r>
            <a:br>
              <a:rPr lang="ru-RU" sz="3100" dirty="0"/>
            </a:br>
            <a:r>
              <a:rPr lang="ru-RU" sz="3100" dirty="0"/>
              <a:t>Принимает и собирает товар по накладным</a:t>
            </a:r>
            <a:br>
              <a:rPr lang="ru-RU" sz="3100" dirty="0"/>
            </a:br>
            <a:r>
              <a:rPr lang="ru-RU" sz="3100" dirty="0"/>
              <a:t>Получает стабильный оклад и премии</a:t>
            </a:r>
            <a:br>
              <a:rPr lang="ru-RU" sz="3100" dirty="0"/>
            </a:br>
            <a:br>
              <a:rPr lang="ru-RU" sz="3100" dirty="0"/>
            </a:br>
            <a:br>
              <a:rPr lang="ru-RU" baseline="0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386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Сотрудники магазина представляют нашу компанию для клиентов, поэтому у нас есть требования к внешнему виду.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2853"/>
            <a:ext cx="8229600" cy="51090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У наших сотрудников:</a:t>
            </a:r>
          </a:p>
          <a:p>
            <a:r>
              <a:rPr lang="ru-RU" dirty="0"/>
              <a:t>опрятный внешний вид;</a:t>
            </a:r>
          </a:p>
          <a:p>
            <a:r>
              <a:rPr lang="ru-RU" dirty="0"/>
              <a:t>волосы (средние и длинные) собраны в хвост или пучок;</a:t>
            </a:r>
          </a:p>
          <a:p>
            <a:r>
              <a:rPr lang="ru-RU" dirty="0"/>
              <a:t>руки должны быть чистыми и ухоженными;</a:t>
            </a:r>
          </a:p>
          <a:p>
            <a:r>
              <a:rPr lang="ru-RU" dirty="0"/>
              <a:t>у девушек сдержанный, классический  макияж;</a:t>
            </a:r>
          </a:p>
          <a:p>
            <a:r>
              <a:rPr lang="ru-RU" dirty="0"/>
              <a:t>для молодых людей обязательно ежедневное бритье и аккуратная стрижка.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Одежда:</a:t>
            </a:r>
          </a:p>
          <a:p>
            <a:r>
              <a:rPr lang="ru-RU" dirty="0"/>
              <a:t>Чистая, выглаженная и подходящая по размеру.</a:t>
            </a:r>
          </a:p>
          <a:p>
            <a:r>
              <a:rPr lang="ru-RU" dirty="0"/>
              <a:t>Черный верх и черный низ (юбка или брюки).</a:t>
            </a:r>
          </a:p>
          <a:p>
            <a:r>
              <a:rPr lang="ru-RU" dirty="0"/>
              <a:t>Стиль классический.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Обувь:</a:t>
            </a:r>
          </a:p>
          <a:p>
            <a:r>
              <a:rPr lang="ru-RU" dirty="0"/>
              <a:t>Обувь должна быть удобная, темного цвета. Каблук не больше 3-4 см.</a:t>
            </a:r>
          </a:p>
          <a:p>
            <a:pPr marL="0" indent="0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Запрещено:</a:t>
            </a:r>
          </a:p>
          <a:p>
            <a:r>
              <a:rPr lang="ru-RU" dirty="0"/>
              <a:t>Открытые плечи, спина, глубокий вырез.</a:t>
            </a:r>
          </a:p>
          <a:p>
            <a:r>
              <a:rPr lang="ru-RU" dirty="0"/>
              <a:t>Джинсы, лосины, шорты, бриджи, брюки </a:t>
            </a:r>
            <a:r>
              <a:rPr lang="ru-RU" u="sng" dirty="0"/>
              <a:t>с заниженной талией.</a:t>
            </a:r>
          </a:p>
          <a:p>
            <a:r>
              <a:rPr lang="ru-RU" dirty="0"/>
              <a:t>Кеды, кроссовки, туфли на высоком каблуке, старые растоптанные балетки</a:t>
            </a:r>
          </a:p>
          <a:p>
            <a:endParaRPr lang="ru-RU" dirty="0"/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895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ПРОБНЫЕ ДНИ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2853"/>
            <a:ext cx="8229600" cy="5109046"/>
          </a:xfrm>
        </p:spPr>
        <p:txBody>
          <a:bodyPr>
            <a:normAutofit/>
          </a:bodyPr>
          <a:lstStyle/>
          <a:p>
            <a:r>
              <a:rPr lang="ru-RU" sz="2400" dirty="0"/>
              <a:t>В целях ознакомления с системой работы в магазинах, спецификой ассортимента, общепринятыми правилами взаимодействия мы приглашаем заинтересованных кандидатов на пробные дни от 1 до 3 дней.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>
                <a:solidFill>
                  <a:srgbClr val="0070C0"/>
                </a:solidFill>
              </a:rPr>
              <a:t>В процессе пробных дней Вы узнаете: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Структуру компании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Вопросы мотивации и программы по обучению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Основы ассортиментной политики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Общие правила рабочих процессов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Корпоративные правила и традиции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1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ОФОРМЛЕНИЕ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2853"/>
            <a:ext cx="8229600" cy="5109046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Все СОТРУДНИКИ компании оформляются на работу с первого рабочего дня по трудовой книжке.</a:t>
            </a:r>
          </a:p>
          <a:p>
            <a:r>
              <a:rPr lang="ru-RU" sz="2400" dirty="0"/>
              <a:t>Для ОФОРМЛЕНИЯ нужны: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Паспорт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Сведения о регистрации по месту жительства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Трудовую книжку (если у вас был официальный опыт работы)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СНИЛС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ИНН</a:t>
            </a:r>
          </a:p>
          <a:p>
            <a:r>
              <a:rPr lang="ru-RU" sz="2400" dirty="0"/>
              <a:t>На оформление мы приглашаем кандидатов в наш главный офис у м. Пражская</a:t>
            </a:r>
          </a:p>
          <a:p>
            <a:r>
              <a:rPr lang="ru-RU" sz="2400" dirty="0"/>
              <a:t>После оформления каждый сотрудник проходит обучение за счет компании в рабочее время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04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Мы ждем Вас, в нашей команде!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33" y="3140968"/>
            <a:ext cx="5524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8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 компании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276490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Наша компания основана в 1997  году, первые магазины открывались под именем </a:t>
            </a:r>
            <a:r>
              <a:rPr lang="en-US" dirty="0"/>
              <a:t>L’</a:t>
            </a:r>
            <a:r>
              <a:rPr lang="ru-RU" dirty="0"/>
              <a:t>обувь.</a:t>
            </a:r>
          </a:p>
          <a:p>
            <a:r>
              <a:rPr lang="ru-RU" dirty="0"/>
              <a:t>С 2017 г. мы работаем под брендом </a:t>
            </a:r>
            <a:r>
              <a:rPr lang="en-US" dirty="0"/>
              <a:t>Ferlenz</a:t>
            </a:r>
            <a:r>
              <a:rPr lang="ru-RU" dirty="0"/>
              <a:t>.</a:t>
            </a:r>
          </a:p>
          <a:p>
            <a:r>
              <a:rPr lang="ru-RU" dirty="0"/>
              <a:t>В штате компании сейчас более 600 человек.</a:t>
            </a:r>
          </a:p>
          <a:p>
            <a:r>
              <a:rPr lang="ru-RU" dirty="0"/>
              <a:t>На сегодняшний день у нас 52 розничных магазина </a:t>
            </a:r>
            <a:r>
              <a:rPr lang="ru-RU" b="1" dirty="0"/>
              <a:t>+</a:t>
            </a:r>
            <a:r>
              <a:rPr lang="ru-RU" dirty="0"/>
              <a:t> Интернет-магазин </a:t>
            </a:r>
            <a:r>
              <a:rPr lang="ru-RU" u="sng" dirty="0">
                <a:hlinkClick r:id="rId2"/>
              </a:rPr>
              <a:t>www.ferlenz.ru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L:\Полярная 29.09\DSC_0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4351145" cy="28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Полярная 29.09\DSC_02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/>
          <a:stretch/>
        </p:blipFill>
        <p:spPr bwMode="auto">
          <a:xfrm>
            <a:off x="5090740" y="3789040"/>
            <a:ext cx="3566243" cy="29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91" y="6323162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08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Сходня 21.10\IMG_92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9"/>
          <a:stretch/>
        </p:blipFill>
        <p:spPr bwMode="auto">
          <a:xfrm>
            <a:off x="4499992" y="1988840"/>
            <a:ext cx="4521035" cy="405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:\Сходня 21.10\IMG_9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445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Сходня 21.10\IMG_93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31"/>
          <a:stretch/>
        </p:blipFill>
        <p:spPr bwMode="auto">
          <a:xfrm>
            <a:off x="2343888" y="1737082"/>
            <a:ext cx="19733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:\Сходня 21.10\IMG_9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75" y="3861048"/>
            <a:ext cx="4183814" cy="278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Так проходят презентации и праздники в магазинах для наших клиентов</a:t>
            </a:r>
            <a:r>
              <a:rPr lang="en-US" sz="2800" dirty="0"/>
              <a:t>  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19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В наших магазинах </a:t>
            </a: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представлен</a:t>
            </a:r>
            <a:r>
              <a:rPr lang="ru-RU" sz="3100" dirty="0">
                <a:solidFill>
                  <a:schemeClr val="accent6">
                    <a:lumMod val="75000"/>
                  </a:schemeClr>
                </a:solidFill>
              </a:rPr>
              <a:t> широкий ассортимент: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3"/>
          </a:xfrm>
        </p:spPr>
        <p:txBody>
          <a:bodyPr/>
          <a:lstStyle/>
          <a:p>
            <a:r>
              <a:rPr lang="ru-RU" sz="2200" dirty="0"/>
              <a:t>женской, мужской и детской обуви;</a:t>
            </a:r>
          </a:p>
          <a:p>
            <a:r>
              <a:rPr lang="ru-RU" sz="2200" dirty="0"/>
              <a:t>аксессуаров и сумок;</a:t>
            </a:r>
          </a:p>
          <a:p>
            <a:r>
              <a:rPr lang="ru-RU" sz="2200" dirty="0"/>
              <a:t>средств для ухода за обувью.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 descr="L:\Открытие Жулебино 3.06.17\IMG_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8712" y="-13060832"/>
            <a:ext cx="5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L:\Открытие Жулебино 3.06.17\IMG_0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6800" y="-13030200"/>
            <a:ext cx="13377600" cy="89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erlenz.ru\dfs\profiles\chernookiy\Desktop\Презентация\IMG_4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04864"/>
            <a:ext cx="2209634" cy="33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:\УЧЕБНЫЙ ЦЕНТР\УЦ 2016\фотосессия 2017\6R3A18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64356"/>
            <a:ext cx="4824536" cy="33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2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Бренды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923" y="977705"/>
            <a:ext cx="5698976" cy="1828799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Компании принадлежат такие торговые марки, как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Ferlenz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», «E’LTERRA», 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Longreat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»,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Lanverli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» и «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Labotini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r>
              <a:rPr lang="ru-RU" sz="2800" dirty="0"/>
              <a:t>Под этими брендами мы производим обувь, разработанную нашими дизайнерами. </a:t>
            </a:r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3212976"/>
            <a:ext cx="316835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Ферленс</a:t>
            </a:r>
            <a:r>
              <a:rPr lang="ru-RU" sz="2000" dirty="0"/>
              <a:t> – это новый бренд нашей компании, который сочетает в себе: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актуальный  дизайн;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высокое качество материалов и технологий;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современные технологии комфорта (анатомические стельки);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строгий контроль всех этапов производства;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/>
              <a:t>широкий ассортимент на любой случай.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6" name="Picture 2" descr="\\ferlenz.ru\dfs\profiles\chernookiy\Desktop\11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1992778" cy="29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ferlenz.ru\dfs\profiles\chernookiy\Desktop\33333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21" y="3212976"/>
            <a:ext cx="1949571" cy="296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ferlenz.ru\dfs\profiles\chernookiy\Desktop\44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18320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00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Преимущества компании для клиентов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6624736" cy="2980928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a typeface="Calibri"/>
                <a:cs typeface="Times New Roman"/>
              </a:rPr>
              <a:t>Все магазины расположены в шаговой доступности от метро или дома.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a typeface="Calibri"/>
                <a:cs typeface="Times New Roman"/>
              </a:rPr>
              <a:t>Есть возможность сэкономить время, т.к. в наших магазинах представлена обувь для всей семьи, а также широкий выбор аксессуаров и косметики по уходу за обувью.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a typeface="Calibri"/>
                <a:cs typeface="Times New Roman"/>
              </a:rPr>
              <a:t>Действует накопительная дисконтная программа.</a:t>
            </a:r>
          </a:p>
        </p:txBody>
      </p:sp>
      <p:pic>
        <p:nvPicPr>
          <p:cNvPr id="5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9993"/>
            <a:ext cx="2880320" cy="2253551"/>
          </a:xfrm>
          <a:prstGeom prst="rect">
            <a:avLst/>
          </a:prstGeom>
        </p:spPr>
      </p:pic>
      <p:pic>
        <p:nvPicPr>
          <p:cNvPr id="5122" name="Picture 2" descr="C:\Users\apryatkina\AppData\Local\Microsoft\Windows\INetCache\Content.Outlook\AB6T86E7\4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04048" y="4825352"/>
            <a:ext cx="6246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ferlenz.ru\dfs\profiles\chernookiy\Desktop\6666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492896"/>
            <a:ext cx="1992778" cy="29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2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Наши преимущества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6624736" cy="29809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400" dirty="0"/>
              <a:t>Мы гордимся тем, что у нас в магазине представлены бренды собственного производства (обувь и сумки).</a:t>
            </a:r>
          </a:p>
          <a:p>
            <a:pPr lvl="0"/>
            <a:r>
              <a:rPr lang="ru-RU" sz="2400" dirty="0"/>
              <a:t>У нас представлены собственные  разработки  в области комфорта - это анатомические стельки.</a:t>
            </a:r>
          </a:p>
          <a:p>
            <a:r>
              <a:rPr lang="ru-RU" sz="2400" dirty="0"/>
              <a:t>Вся наша обувь разрабатывается дизайнерами с учетом  модных тенденций, сочетает  в себе комфорт и актуальный дизайн.</a:t>
            </a:r>
          </a:p>
          <a:p>
            <a:r>
              <a:rPr lang="ru-RU" sz="2400" dirty="0"/>
              <a:t>Вся наша обувь соответствует самым высоким стандартам качества, наши технологи отслеживают  все этапы производства обуви.</a:t>
            </a:r>
          </a:p>
          <a:p>
            <a:r>
              <a:rPr lang="ru-RU" sz="2400" dirty="0"/>
              <a:t>Качество товара гарантируется жестким контролем всех производственных циклов, от закупки материалов до упаковки готового изделия.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5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99993"/>
            <a:ext cx="2880320" cy="2253551"/>
          </a:xfrm>
          <a:prstGeom prst="rect">
            <a:avLst/>
          </a:prstGeom>
        </p:spPr>
      </p:pic>
      <p:pic>
        <p:nvPicPr>
          <p:cNvPr id="5122" name="Picture 2" descr="C:\Users\apryatkina\AppData\Local\Microsoft\Windows\INetCache\Content.Outlook\AB6T86E7\4-0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004048" y="4825352"/>
            <a:ext cx="62469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\\ferlenz.ru\dfs\profiles\chernookiy\Desktop\6666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264" y="2492896"/>
            <a:ext cx="1992778" cy="29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87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962" y="26064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Преимущества компании для сотрудников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1584176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/>
              <a:t>Стабильная и высокая заработная плата:</a:t>
            </a:r>
          </a:p>
          <a:p>
            <a:pPr marL="0" indent="0">
              <a:buNone/>
            </a:pPr>
            <a:r>
              <a:rPr lang="ru-RU" sz="2400" dirty="0"/>
              <a:t>фиксированная часть + премии и %%.</a:t>
            </a:r>
          </a:p>
          <a:p>
            <a:r>
              <a:rPr lang="ru-RU" sz="2400" dirty="0"/>
              <a:t>Оформление по Трудовой Книжки.</a:t>
            </a:r>
          </a:p>
          <a:p>
            <a:r>
              <a:rPr lang="ru-RU" sz="2400" dirty="0"/>
              <a:t>Обучение за счет компании.</a:t>
            </a:r>
          </a:p>
          <a:p>
            <a:r>
              <a:rPr lang="ru-RU" sz="2400" dirty="0"/>
              <a:t>Возможность карьерного роста.</a:t>
            </a:r>
          </a:p>
          <a:p>
            <a:r>
              <a:rPr lang="ru-RU" sz="2400" dirty="0"/>
              <a:t>Предоставление стильной и бесплатной униформы для сотрудников.</a:t>
            </a:r>
          </a:p>
          <a:p>
            <a:r>
              <a:rPr lang="ru-RU" sz="2400" dirty="0"/>
              <a:t>Скидка на продукцию компании до 40% </a:t>
            </a:r>
          </a:p>
          <a:p>
            <a:endParaRPr lang="ru-RU" sz="2200" dirty="0"/>
          </a:p>
        </p:txBody>
      </p:sp>
      <p:pic>
        <p:nvPicPr>
          <p:cNvPr id="4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Открытие Янгеля 29.07.2017\IMG_4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4633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\\L-SERVER\PROFILE$\WorkPlace\Савочкина\Рабочий стол\14883563123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07441"/>
            <a:ext cx="2925795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788024" y="418034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Бесплатные корпоративные программы обучения, тренинги и мероприятия.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64" y="304704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Корпоративная униформа (бесплатно).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598263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Корпоративные конкурсы, призы и ценные подарки.</a:t>
            </a:r>
          </a:p>
        </p:txBody>
      </p:sp>
    </p:spTree>
    <p:extLst>
      <p:ext uri="{BB962C8B-B14F-4D97-AF65-F5344CB8AC3E}">
        <p14:creationId xmlns:p14="http://schemas.microsoft.com/office/powerpoint/2010/main" val="429087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Возможности карьерного роста продавца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26975" y="1633715"/>
            <a:ext cx="7516203" cy="4387573"/>
            <a:chOff x="538943" y="2053602"/>
            <a:chExt cx="7516203" cy="438757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39552" y="5721095"/>
              <a:ext cx="1912003" cy="7200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Продавец - стажер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451555" y="4971161"/>
              <a:ext cx="1800200" cy="7508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Продавец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251755" y="4180215"/>
              <a:ext cx="1874178" cy="7909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Администратор магазина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25933" y="3369383"/>
              <a:ext cx="1929213" cy="79323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1"/>
                  </a:solidFill>
                </a:rPr>
                <a:t>Директор магазина</a:t>
              </a:r>
            </a:p>
          </p:txBody>
        </p:sp>
        <p:pic>
          <p:nvPicPr>
            <p:cNvPr id="20" name="Picture 2" descr="http://img0.liveinternet.ru/images/attach/c/10/110/69/110069912_5557565_animacia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43" y="4146535"/>
              <a:ext cx="1484164" cy="148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img0.liveinternet.ru/images/attach/c/10/110/69/110069912_5557565_animacia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308758"/>
              <a:ext cx="1519847" cy="151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0" descr="http://img0.liveinternet.ru/images/attach/c/10/110/69/110069912_5557565_animacia.gif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762" y="2470982"/>
              <a:ext cx="1675553" cy="1675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203" y="2053602"/>
              <a:ext cx="1287016" cy="128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 descr="C:\Users\apryatkina\AppData\Local\Microsoft\Windows\INetCache\Content.Outlook\AB6T86E7\ferlenz_2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58" y="6305798"/>
            <a:ext cx="1930481" cy="5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178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687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О компании</vt:lpstr>
      <vt:lpstr>Презентация PowerPoint</vt:lpstr>
      <vt:lpstr>В наших магазинах представлен широкий ассортимент:</vt:lpstr>
      <vt:lpstr>Бренды</vt:lpstr>
      <vt:lpstr>Преимущества компании для клиентов</vt:lpstr>
      <vt:lpstr>Наши преимущества</vt:lpstr>
      <vt:lpstr>Преимущества компании для сотрудников</vt:lpstr>
      <vt:lpstr>Возможности карьерного роста продавца</vt:lpstr>
      <vt:lpstr>Возможности карьерного роста менеджера склада</vt:lpstr>
      <vt:lpstr>Презентация PowerPoint</vt:lpstr>
      <vt:lpstr>  Наш менеджер склада Обеспечивает порядок на складе магазина Принимает и собирает товар по накладным Получает стабильный оклад и премии   </vt:lpstr>
      <vt:lpstr>Сотрудники магазина представляют нашу компанию для клиентов, поэтому у нас есть требования к внешнему виду. </vt:lpstr>
      <vt:lpstr>ПРОБНЫЕ ДНИ</vt:lpstr>
      <vt:lpstr>ОФОРМЛЕНИЕ</vt:lpstr>
      <vt:lpstr>Мы ждем Вас, в нашей команде!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Апряткина</dc:creator>
  <cp:lastModifiedBy>Екатерина Блинова</cp:lastModifiedBy>
  <cp:revision>29</cp:revision>
  <dcterms:created xsi:type="dcterms:W3CDTF">2017-10-16T12:10:50Z</dcterms:created>
  <dcterms:modified xsi:type="dcterms:W3CDTF">2018-11-07T12:40:36Z</dcterms:modified>
</cp:coreProperties>
</file>